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7" r:id="rId5"/>
    <p:sldMasterId id="2147483718" r:id="rId6"/>
    <p:sldMasterId id="214748371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ubik Medium"/>
      <p:regular r:id="rId52"/>
      <p:bold r:id="rId53"/>
      <p:italic r:id="rId54"/>
      <p:boldItalic r:id="rId55"/>
    </p:embeddedFont>
    <p:embeddedFont>
      <p:font typeface="Rubik Light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Rubik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315029D-EAD2-4E71-91A4-209031FBA11C}">
  <a:tblStyle styleId="{1315029D-EAD2-4E71-91A4-209031FBA1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2.xml"/><Relationship Id="rId64" Type="http://schemas.openxmlformats.org/officeDocument/2006/relationships/font" Target="fonts/Rubik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4.xml"/><Relationship Id="rId66" Type="http://schemas.openxmlformats.org/officeDocument/2006/relationships/font" Target="fonts/Rubik-italic.fntdata"/><Relationship Id="rId21" Type="http://schemas.openxmlformats.org/officeDocument/2006/relationships/slide" Target="slides/slide13.xml"/><Relationship Id="rId65" Type="http://schemas.openxmlformats.org/officeDocument/2006/relationships/font" Target="fonts/Rubik-bold.fntdata"/><Relationship Id="rId24" Type="http://schemas.openxmlformats.org/officeDocument/2006/relationships/slide" Target="slides/slide16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5.xml"/><Relationship Id="rId67" Type="http://schemas.openxmlformats.org/officeDocument/2006/relationships/font" Target="fonts/Rubik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ubikMedium-bold.fntdata"/><Relationship Id="rId52" Type="http://schemas.openxmlformats.org/officeDocument/2006/relationships/font" Target="fonts/RubikMedium-regular.fntdata"/><Relationship Id="rId11" Type="http://schemas.openxmlformats.org/officeDocument/2006/relationships/slide" Target="slides/slide3.xml"/><Relationship Id="rId55" Type="http://schemas.openxmlformats.org/officeDocument/2006/relationships/font" Target="fonts/RubikMedium-boldItalic.fntdata"/><Relationship Id="rId10" Type="http://schemas.openxmlformats.org/officeDocument/2006/relationships/slide" Target="slides/slide2.xml"/><Relationship Id="rId54" Type="http://schemas.openxmlformats.org/officeDocument/2006/relationships/font" Target="fonts/RubikMedium-italic.fntdata"/><Relationship Id="rId13" Type="http://schemas.openxmlformats.org/officeDocument/2006/relationships/slide" Target="slides/slide5.xml"/><Relationship Id="rId57" Type="http://schemas.openxmlformats.org/officeDocument/2006/relationships/font" Target="fonts/RubikLight-bold.fntdata"/><Relationship Id="rId12" Type="http://schemas.openxmlformats.org/officeDocument/2006/relationships/slide" Target="slides/slide4.xml"/><Relationship Id="rId56" Type="http://schemas.openxmlformats.org/officeDocument/2006/relationships/font" Target="fonts/RubikLight-regular.fntdata"/><Relationship Id="rId15" Type="http://schemas.openxmlformats.org/officeDocument/2006/relationships/slide" Target="slides/slide7.xml"/><Relationship Id="rId59" Type="http://schemas.openxmlformats.org/officeDocument/2006/relationships/font" Target="fonts/RubikLight-boldItalic.fntdata"/><Relationship Id="rId14" Type="http://schemas.openxmlformats.org/officeDocument/2006/relationships/slide" Target="slides/slide6.xml"/><Relationship Id="rId58" Type="http://schemas.openxmlformats.org/officeDocument/2006/relationships/font" Target="fonts/RubikLight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.kahoot.it/share/perceptron-multicapa/37219f49-21d9-4993-988f-e42f780dafeb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60cab0631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60cab0631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60cab0631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760cab0631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0cab0631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760cab0631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0cab0631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760cab0631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60cab0631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760cab0631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60cab063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760cab063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0cab0631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760cab0631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60cab0631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60cab0631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60cab0631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60cab0631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60cab0631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760cab0631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60cab0631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760cab0631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60cab0631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60cab0631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0cab0631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760cab0631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60cab0631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760cab0631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60cab0631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760cab0631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60cab0631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760cab0631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60cab0631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760cab0631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60cab0631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760cab0631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60cab0631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60cab0631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0cab0631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0cab0631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60cab0631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60cab0631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0cab0631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0cab0631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0cab0631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0cab0631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+ 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(60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Terminología extra de Redes Neuronales</a:t>
            </a:r>
            <a:r>
              <a:rPr lang="es" sz="14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Actividad: Kahoot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60cab0631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60cab0631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0cab0631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0cab0631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60cab0631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60cab0631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60cab0631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60cab0631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0cab0631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0cab0631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60cab0631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60cab0631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60cab0631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760cab0631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60cab0631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60cab0631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60cab0631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760cab0631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60cab0631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60cab0631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Les dejamos estas preguntas ya armadas: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https://create.kahoot.it/share/perceptron-multicapa/37219f49-21d9-4993-988f-e42f780dafeb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última pregunta, donde dice “normalización”, debería decir “regularización”. Además, tal vez pueden darles más de 30 segundos para responder a los alumnos.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0cab0631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0cab0631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6d362bcdd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6d362bcdd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400"/>
              <a:t>Mentores/as &amp; Tutores/as:</a:t>
            </a:r>
            <a:r>
              <a:rPr lang="es" sz="1400"/>
              <a:t> esta actividad está pensada para esta etapa de la carrera porque consideramos que los/as estudiantes ya adquirieron los conocimientos fundamentales en un flujo de DS con ML.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/>
              <a:t>El objetivo es que en lo posible todos los estudiantes puedan presentar la consigna de la diapositiva siguiente.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/>
              <a:t>El formato será el siguiente: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Cada primer encuentro de la semana —idealmente con la presencia del/de la tutor/a— 2 o 3 alumnos/as deberán presentar la consigna de la diapositiva siguiente.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Los encuentros en los que habrá esta actividad son 5 en total: el 33, 35, 37, 39, 41</a:t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d362bcf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6d362bcf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60cab0631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760cab0631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0cab0631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0cab0631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60cab0631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760cab0631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0cab0631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760cab0631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60cab0631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760cab0631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60cab0631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60cab0631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60cab0631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760cab0631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jp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3.gif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4.gif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jpg"/><Relationship Id="rId3" Type="http://schemas.openxmlformats.org/officeDocument/2006/relationships/image" Target="../media/image2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4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" name="Google Shape;175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4">
  <p:cSld name="TITLE_AND_BODY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2" name="Google Shape;192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5" name="Google Shape;19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06" name="Google Shape;20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13" name="Google Shape;21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16" name="Google Shape;216;p5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7" name="Google Shape;217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5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5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28" name="Google Shape;22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35" name="Google Shape;23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8" name="Google Shape;238;p5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9" name="Google Shape;239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5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44" name="Google Shape;24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249" name="Google Shape;24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60" name="Google Shape;260;p6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1" name="Google Shape;261;p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6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67" name="Google Shape;267;p6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1" name="Google Shape;2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6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277" name="Google Shape;277;p6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78" name="Google Shape;278;p6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79" name="Google Shape;279;p6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3" name="Google Shape;283;p6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6" name="Google Shape;286;p6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7" name="Google Shape;28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4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9" name="Google Shape;29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5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3" name="Google Shape;30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6" name="Google Shape;306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7" name="Google Shape;30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4">
  <p:cSld name="TITLE_AND_BODY_6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4" name="Google Shape;18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D8iMDH5va9M" TargetMode="External"/><Relationship Id="rId4" Type="http://schemas.openxmlformats.org/officeDocument/2006/relationships/image" Target="../media/image3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gif"/><Relationship Id="rId4" Type="http://schemas.openxmlformats.org/officeDocument/2006/relationships/hyperlink" Target="https://www.analyticsvidhya.com/blog/2018/04/fundamentals-deep-learning-regularization-techniques/" TargetMode="External"/><Relationship Id="rId5" Type="http://schemas.openxmlformats.org/officeDocument/2006/relationships/image" Target="../media/image4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gif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5" name="Google Shape;415;p82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16" name="Google Shape;41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82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8" name="Google Shape;41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225" y="2602925"/>
            <a:ext cx="3600775" cy="39689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82"/>
          <p:cNvSpPr txBox="1"/>
          <p:nvPr/>
        </p:nvSpPr>
        <p:spPr>
          <a:xfrm>
            <a:off x="4923150" y="2605800"/>
            <a:ext cx="34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5" name="Google Shape;425;p83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26" name="Google Shape;42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83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8" name="Google Shape;42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950" y="3296742"/>
            <a:ext cx="2215916" cy="5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225" y="2602925"/>
            <a:ext cx="3600775" cy="39689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83"/>
          <p:cNvSpPr txBox="1"/>
          <p:nvPr/>
        </p:nvSpPr>
        <p:spPr>
          <a:xfrm>
            <a:off x="4923150" y="2605800"/>
            <a:ext cx="34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1" name="Google Shape;431;p83"/>
          <p:cNvSpPr txBox="1"/>
          <p:nvPr/>
        </p:nvSpPr>
        <p:spPr>
          <a:xfrm>
            <a:off x="4923150" y="3362788"/>
            <a:ext cx="3998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Costo para todas las instancias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7" name="Google Shape;437;p84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38" name="Google Shape;43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84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0" name="Google Shape;44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950" y="3296742"/>
            <a:ext cx="2215916" cy="5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225" y="4119751"/>
            <a:ext cx="2927029" cy="60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25" y="2602925"/>
            <a:ext cx="3600775" cy="39689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4"/>
          <p:cNvSpPr txBox="1"/>
          <p:nvPr/>
        </p:nvSpPr>
        <p:spPr>
          <a:xfrm>
            <a:off x="4923150" y="2605800"/>
            <a:ext cx="34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4" name="Google Shape;444;p84"/>
          <p:cNvSpPr txBox="1"/>
          <p:nvPr/>
        </p:nvSpPr>
        <p:spPr>
          <a:xfrm>
            <a:off x="4923150" y="3362788"/>
            <a:ext cx="3998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Costo para todas las instancias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5" name="Google Shape;445;p84"/>
          <p:cNvSpPr txBox="1"/>
          <p:nvPr/>
        </p:nvSpPr>
        <p:spPr>
          <a:xfrm>
            <a:off x="4923150" y="4208550"/>
            <a:ext cx="4999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Costo para todas las instancias, caso 1D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5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51" name="Google Shape;451;p85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Calcular el costo con las instancias de entrenamiento es lo que se conoce como</a:t>
            </a: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Forward Propagation.</a:t>
            </a:r>
            <a:endParaRPr b="1" i="0" sz="2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2" name="Google Shape;452;p85"/>
          <p:cNvSpPr/>
          <p:nvPr/>
        </p:nvSpPr>
        <p:spPr>
          <a:xfrm>
            <a:off x="3088168" y="293002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5"/>
          <p:cNvSpPr txBox="1"/>
          <p:nvPr/>
        </p:nvSpPr>
        <p:spPr>
          <a:xfrm>
            <a:off x="3088175" y="344135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4" name="Google Shape;454;p85"/>
          <p:cNvSpPr txBox="1"/>
          <p:nvPr/>
        </p:nvSpPr>
        <p:spPr>
          <a:xfrm>
            <a:off x="3990427" y="338411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85"/>
          <p:cNvCxnSpPr/>
          <p:nvPr/>
        </p:nvCxnSpPr>
        <p:spPr>
          <a:xfrm>
            <a:off x="4026372" y="294930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6" name="Google Shape;456;p85"/>
          <p:cNvSpPr txBox="1"/>
          <p:nvPr/>
        </p:nvSpPr>
        <p:spPr>
          <a:xfrm>
            <a:off x="2092175" y="293002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7" name="Google Shape;457;p85"/>
          <p:cNvSpPr txBox="1"/>
          <p:nvPr/>
        </p:nvSpPr>
        <p:spPr>
          <a:xfrm>
            <a:off x="2112670" y="389138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58" name="Google Shape;458;p85"/>
          <p:cNvCxnSpPr>
            <a:stCxn id="456" idx="3"/>
          </p:cNvCxnSpPr>
          <p:nvPr/>
        </p:nvCxnSpPr>
        <p:spPr>
          <a:xfrm>
            <a:off x="2426075" y="310132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9" name="Google Shape;459;p85"/>
          <p:cNvCxnSpPr>
            <a:stCxn id="457" idx="3"/>
          </p:cNvCxnSpPr>
          <p:nvPr/>
        </p:nvCxnSpPr>
        <p:spPr>
          <a:xfrm flipH="1" rot="10800000">
            <a:off x="2405470" y="389258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0" name="Google Shape;460;p85"/>
          <p:cNvCxnSpPr>
            <a:stCxn id="452" idx="6"/>
          </p:cNvCxnSpPr>
          <p:nvPr/>
        </p:nvCxnSpPr>
        <p:spPr>
          <a:xfrm>
            <a:off x="4598068" y="3591977"/>
            <a:ext cx="378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1" name="Google Shape;461;p85"/>
          <p:cNvSpPr txBox="1"/>
          <p:nvPr/>
        </p:nvSpPr>
        <p:spPr>
          <a:xfrm>
            <a:off x="2597439" y="286779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2" name="Google Shape;462;p85"/>
          <p:cNvSpPr txBox="1"/>
          <p:nvPr/>
        </p:nvSpPr>
        <p:spPr>
          <a:xfrm>
            <a:off x="2482195" y="367638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3" name="Google Shape;463;p85"/>
          <p:cNvSpPr txBox="1"/>
          <p:nvPr/>
        </p:nvSpPr>
        <p:spPr>
          <a:xfrm>
            <a:off x="5797325" y="3378600"/>
            <a:ext cx="159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64" name="Google Shape;46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949" y="342732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5"/>
          <p:cNvSpPr/>
          <p:nvPr/>
        </p:nvSpPr>
        <p:spPr>
          <a:xfrm rot="-5400000">
            <a:off x="2247100" y="4040373"/>
            <a:ext cx="106500" cy="818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5"/>
          <p:cNvSpPr/>
          <p:nvPr/>
        </p:nvSpPr>
        <p:spPr>
          <a:xfrm rot="-5400000">
            <a:off x="4147325" y="3393400"/>
            <a:ext cx="106500" cy="2116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5"/>
          <p:cNvSpPr/>
          <p:nvPr/>
        </p:nvSpPr>
        <p:spPr>
          <a:xfrm rot="-5400000">
            <a:off x="6195850" y="3889150"/>
            <a:ext cx="1065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85"/>
          <p:cNvSpPr txBox="1"/>
          <p:nvPr/>
        </p:nvSpPr>
        <p:spPr>
          <a:xfrm>
            <a:off x="1686300" y="4484950"/>
            <a:ext cx="146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Entran una o varias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9" name="Google Shape;469;p85"/>
          <p:cNvSpPr txBox="1"/>
          <p:nvPr/>
        </p:nvSpPr>
        <p:spPr>
          <a:xfrm>
            <a:off x="5237850" y="4484950"/>
            <a:ext cx="1834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calcula el costo de esas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0" name="Google Shape;470;p85"/>
          <p:cNvSpPr txBox="1"/>
          <p:nvPr/>
        </p:nvSpPr>
        <p:spPr>
          <a:xfrm>
            <a:off x="3158250" y="4484950"/>
            <a:ext cx="2079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predicción sobre esas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71" name="Google Shape;471;p85"/>
          <p:cNvCxnSpPr>
            <a:stCxn id="464" idx="3"/>
            <a:endCxn id="463" idx="1"/>
          </p:cNvCxnSpPr>
          <p:nvPr/>
        </p:nvCxnSpPr>
        <p:spPr>
          <a:xfrm>
            <a:off x="5245311" y="3598623"/>
            <a:ext cx="552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2" name="Google Shape;472;p85"/>
          <p:cNvCxnSpPr/>
          <p:nvPr/>
        </p:nvCxnSpPr>
        <p:spPr>
          <a:xfrm>
            <a:off x="2208075" y="3603025"/>
            <a:ext cx="3636600" cy="0"/>
          </a:xfrm>
          <a:prstGeom prst="straightConnector1">
            <a:avLst/>
          </a:prstGeom>
          <a:noFill/>
          <a:ln cap="flat" cmpd="sng" w="28575">
            <a:solidFill>
              <a:srgbClr val="E1446D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6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78" name="Google Shape;478;p86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Calcular las derivadas y actualizar los parámetros “hacia atrás” se conoce como</a:t>
            </a: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Backp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ropagation.</a:t>
            </a:r>
            <a:endParaRPr b="1" i="0" sz="2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9" name="Google Shape;479;p86"/>
          <p:cNvSpPr/>
          <p:nvPr/>
        </p:nvSpPr>
        <p:spPr>
          <a:xfrm>
            <a:off x="2881768" y="285277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6"/>
          <p:cNvSpPr txBox="1"/>
          <p:nvPr/>
        </p:nvSpPr>
        <p:spPr>
          <a:xfrm>
            <a:off x="2913675" y="336410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1" name="Google Shape;481;p86"/>
          <p:cNvSpPr txBox="1"/>
          <p:nvPr/>
        </p:nvSpPr>
        <p:spPr>
          <a:xfrm>
            <a:off x="3784027" y="330686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86"/>
          <p:cNvCxnSpPr/>
          <p:nvPr/>
        </p:nvCxnSpPr>
        <p:spPr>
          <a:xfrm>
            <a:off x="3819972" y="287205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86"/>
          <p:cNvSpPr txBox="1"/>
          <p:nvPr/>
        </p:nvSpPr>
        <p:spPr>
          <a:xfrm>
            <a:off x="1885775" y="285277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4" name="Google Shape;484;p86"/>
          <p:cNvSpPr txBox="1"/>
          <p:nvPr/>
        </p:nvSpPr>
        <p:spPr>
          <a:xfrm>
            <a:off x="1906270" y="381413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85" name="Google Shape;485;p86"/>
          <p:cNvCxnSpPr>
            <a:stCxn id="483" idx="3"/>
          </p:cNvCxnSpPr>
          <p:nvPr/>
        </p:nvCxnSpPr>
        <p:spPr>
          <a:xfrm>
            <a:off x="2219675" y="302407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p86"/>
          <p:cNvCxnSpPr>
            <a:stCxn id="484" idx="3"/>
          </p:cNvCxnSpPr>
          <p:nvPr/>
        </p:nvCxnSpPr>
        <p:spPr>
          <a:xfrm flipH="1" rot="10800000">
            <a:off x="2199070" y="381533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7" name="Google Shape;487;p86"/>
          <p:cNvCxnSpPr>
            <a:endCxn id="488" idx="1"/>
          </p:cNvCxnSpPr>
          <p:nvPr/>
        </p:nvCxnSpPr>
        <p:spPr>
          <a:xfrm>
            <a:off x="4391749" y="3514773"/>
            <a:ext cx="656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9" name="Google Shape;489;p86"/>
          <p:cNvSpPr txBox="1"/>
          <p:nvPr/>
        </p:nvSpPr>
        <p:spPr>
          <a:xfrm>
            <a:off x="2391039" y="286674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0" name="Google Shape;490;p86"/>
          <p:cNvSpPr txBox="1"/>
          <p:nvPr/>
        </p:nvSpPr>
        <p:spPr>
          <a:xfrm>
            <a:off x="2275795" y="359913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1" name="Google Shape;491;p86"/>
          <p:cNvSpPr txBox="1"/>
          <p:nvPr/>
        </p:nvSpPr>
        <p:spPr>
          <a:xfrm>
            <a:off x="5861550" y="3301350"/>
            <a:ext cx="1346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88" name="Google Shape;48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49" y="335007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86"/>
          <p:cNvSpPr/>
          <p:nvPr/>
        </p:nvSpPr>
        <p:spPr>
          <a:xfrm rot="-5400000">
            <a:off x="4703412" y="3479975"/>
            <a:ext cx="98700" cy="164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86"/>
          <p:cNvSpPr/>
          <p:nvPr/>
        </p:nvSpPr>
        <p:spPr>
          <a:xfrm rot="-5400000">
            <a:off x="6403050" y="3739625"/>
            <a:ext cx="987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86"/>
          <p:cNvSpPr txBox="1"/>
          <p:nvPr/>
        </p:nvSpPr>
        <p:spPr>
          <a:xfrm>
            <a:off x="5734725" y="4335975"/>
            <a:ext cx="1736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el costo con respecto a las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5" name="Google Shape;495;p86"/>
          <p:cNvSpPr txBox="1"/>
          <p:nvPr/>
        </p:nvSpPr>
        <p:spPr>
          <a:xfrm>
            <a:off x="4066883" y="4335975"/>
            <a:ext cx="1509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la predicción con respecto z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96" name="Google Shape;496;p86"/>
          <p:cNvCxnSpPr>
            <a:stCxn id="488" idx="3"/>
            <a:endCxn id="491" idx="1"/>
          </p:cNvCxnSpPr>
          <p:nvPr/>
        </p:nvCxnSpPr>
        <p:spPr>
          <a:xfrm>
            <a:off x="5267511" y="3521373"/>
            <a:ext cx="594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7" name="Google Shape;497;p86"/>
          <p:cNvSpPr/>
          <p:nvPr/>
        </p:nvSpPr>
        <p:spPr>
          <a:xfrm rot="-5400000">
            <a:off x="3336526" y="3884825"/>
            <a:ext cx="98700" cy="834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6"/>
          <p:cNvSpPr txBox="1"/>
          <p:nvPr/>
        </p:nvSpPr>
        <p:spPr>
          <a:xfrm>
            <a:off x="2752302" y="4335975"/>
            <a:ext cx="1395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z con respecto a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y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9" name="Google Shape;499;p86"/>
          <p:cNvSpPr/>
          <p:nvPr/>
        </p:nvSpPr>
        <p:spPr>
          <a:xfrm rot="-5400000">
            <a:off x="2411950" y="4028675"/>
            <a:ext cx="98700" cy="54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6"/>
          <p:cNvSpPr txBox="1"/>
          <p:nvPr/>
        </p:nvSpPr>
        <p:spPr>
          <a:xfrm>
            <a:off x="1541015" y="4335975"/>
            <a:ext cx="1395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actualizan los parámetros</a:t>
            </a:r>
            <a:endParaRPr baseline="-25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01" name="Google Shape;501;p86"/>
          <p:cNvCxnSpPr/>
          <p:nvPr/>
        </p:nvCxnSpPr>
        <p:spPr>
          <a:xfrm rot="10800000">
            <a:off x="2208075" y="3503675"/>
            <a:ext cx="3636600" cy="0"/>
          </a:xfrm>
          <a:prstGeom prst="straightConnector1">
            <a:avLst/>
          </a:prstGeom>
          <a:noFill/>
          <a:ln cap="flat" cmpd="sng" w="28575">
            <a:solidFill>
              <a:srgbClr val="E1446D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7" name="Google Shape;507;p87"/>
          <p:cNvSpPr txBox="1"/>
          <p:nvPr/>
        </p:nvSpPr>
        <p:spPr>
          <a:xfrm>
            <a:off x="1139900" y="987925"/>
            <a:ext cx="72948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</a:t>
            </a:r>
            <a:r>
              <a:rPr lang="es" sz="4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Multicapa</a:t>
            </a:r>
            <a:endParaRPr i="0" sz="4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8"/>
          <p:cNvSpPr txBox="1"/>
          <p:nvPr>
            <p:ph type="title"/>
          </p:nvPr>
        </p:nvSpPr>
        <p:spPr>
          <a:xfrm>
            <a:off x="727650" y="596025"/>
            <a:ext cx="7808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Ampliando el Perceptrón</a:t>
            </a:r>
            <a:endParaRPr/>
          </a:p>
        </p:txBody>
      </p:sp>
      <p:sp>
        <p:nvSpPr>
          <p:cNvPr id="513" name="Google Shape;513;p88"/>
          <p:cNvSpPr txBox="1"/>
          <p:nvPr/>
        </p:nvSpPr>
        <p:spPr>
          <a:xfrm>
            <a:off x="727650" y="1569425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Problema con el Perceptrón: 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solo encuentra fronteras lineales.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14" name="Google Shape;514;p8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2103" r="12103" t="0"/>
          <a:stretch/>
        </p:blipFill>
        <p:spPr>
          <a:xfrm>
            <a:off x="6990900" y="1569425"/>
            <a:ext cx="597600" cy="59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 txBox="1"/>
          <p:nvPr/>
        </p:nvSpPr>
        <p:spPr>
          <a:xfrm>
            <a:off x="727650" y="1569425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Solución:</a:t>
            </a: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Perceptrón Multicapa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0" name="Google Shape;520;p89"/>
          <p:cNvSpPr txBox="1"/>
          <p:nvPr>
            <p:ph type="title"/>
          </p:nvPr>
        </p:nvSpPr>
        <p:spPr>
          <a:xfrm>
            <a:off x="727650" y="596025"/>
            <a:ext cx="7808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Ampliando el Perceptrón</a:t>
            </a:r>
            <a:endParaRPr/>
          </a:p>
        </p:txBody>
      </p:sp>
      <p:pic>
        <p:nvPicPr>
          <p:cNvPr id="521" name="Google Shape;52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225" y="2435825"/>
            <a:ext cx="3535600" cy="21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9"/>
          <p:cNvSpPr txBox="1"/>
          <p:nvPr/>
        </p:nvSpPr>
        <p:spPr>
          <a:xfrm>
            <a:off x="4755700" y="2660050"/>
            <a:ext cx="40191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Cada neurona tiene sus propios pesos/parámetros. En aplicaciones comunes suelen ser desde miles a millones de parámetros para toda la red.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Deep Learning es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encontrar esos pesos de manera eficiente, bajo la condición de realizar correctamente una tarea objetivo.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0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8" name="Google Shape;528;p90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29" name="Google Shape;52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50" y="1187550"/>
            <a:ext cx="3918798" cy="263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5" name="Google Shape;535;p91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BDE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36" name="Google Shape;53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200" y="1243650"/>
            <a:ext cx="3270700" cy="3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2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2" name="Google Shape;542;p92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BDE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43" name="Google Shape;54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50" y="1377938"/>
            <a:ext cx="3788166" cy="284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3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9" name="Google Shape;549;p93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BDE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50" name="Google Shape;55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150" y="1379700"/>
            <a:ext cx="3960976" cy="21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4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6" name="Google Shape;556;p94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9BDE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57" name="Google Shape;55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225" y="1433125"/>
            <a:ext cx="3467350" cy="24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5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Funciones de activación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3" name="Google Shape;563;p95"/>
          <p:cNvSpPr txBox="1"/>
          <p:nvPr/>
        </p:nvSpPr>
        <p:spPr>
          <a:xfrm>
            <a:off x="4572000" y="1433125"/>
            <a:ext cx="4585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Sigmoide/logística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Identidad: f(x) =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Escalón: f(x)=0 si x&lt;0, 1 si x≥0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Tangente Hiperbólica: f(x)=tanh(x)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9BDE"/>
              </a:buClr>
              <a:buSzPts val="1600"/>
              <a:buFont typeface="Rubik"/>
              <a:buAutoNum type="arabicPeriod"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ReLU: f(x)=0 si x&lt;0, x si x≥0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4" name="Google Shape;564;p95"/>
          <p:cNvSpPr/>
          <p:nvPr/>
        </p:nvSpPr>
        <p:spPr>
          <a:xfrm>
            <a:off x="818375" y="1486675"/>
            <a:ext cx="3398100" cy="365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95"/>
          <p:cNvSpPr txBox="1"/>
          <p:nvPr/>
        </p:nvSpPr>
        <p:spPr>
          <a:xfrm>
            <a:off x="1032575" y="1764250"/>
            <a:ext cx="29697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Clasificación: 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 más común es encontrar ReLU en las capas interiores y Sigmoide en la salida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0" name="Google Shape;570;p96"/>
          <p:cNvGraphicFramePr/>
          <p:nvPr/>
        </p:nvGraphicFramePr>
        <p:xfrm>
          <a:off x="952500" y="136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{1315029D-EAD2-4E71-91A4-209031FBA11C}</a:tableStyleId>
              </a:tblPr>
              <a:tblGrid>
                <a:gridCol w="1662450"/>
                <a:gridCol w="2611675"/>
                <a:gridCol w="296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Funciones de activación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Costos (Keras)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Multiclase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Sigmoide/logística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Softmax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</a:t>
                      </a: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ategorical_crossentropy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Regresión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Identidad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mean_squared_error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mean_absolute_error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Otras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1" name="Google Shape;571;p96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6" name="Google Shape;576;p97"/>
          <p:cNvGraphicFramePr/>
          <p:nvPr/>
        </p:nvGraphicFramePr>
        <p:xfrm>
          <a:off x="952500" y="136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{1315029D-EAD2-4E71-91A4-209031FBA11C}</a:tableStyleId>
              </a:tblPr>
              <a:tblGrid>
                <a:gridCol w="1662450"/>
                <a:gridCol w="2611675"/>
                <a:gridCol w="296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Funciones de activación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Costos (Keras)</a:t>
                      </a:r>
                      <a:endParaRPr b="1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Multiclase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Sigmoide/logística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1446D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b="1" lang="es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Softmax</a:t>
                      </a:r>
                      <a:endParaRPr b="1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Categorical_crossentropy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Regresión</a:t>
                      </a:r>
                      <a:endParaRPr b="1" sz="18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Identidad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mean_squared_error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mean_absolute_error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400"/>
                        <a:buFont typeface="Rubik"/>
                        <a:buAutoNum type="arabicPeriod"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Otras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7" name="Google Shape;577;p97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Multicapa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8" name="Google Shape;578;p97"/>
          <p:cNvSpPr txBox="1"/>
          <p:nvPr/>
        </p:nvSpPr>
        <p:spPr>
          <a:xfrm>
            <a:off x="2453525" y="3940400"/>
            <a:ext cx="32529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Generalización de la sigmoide, útil cuando las clases son excluyentes.</a:t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79" name="Google Shape;579;p97"/>
          <p:cNvCxnSpPr/>
          <p:nvPr/>
        </p:nvCxnSpPr>
        <p:spPr>
          <a:xfrm rot="10800000">
            <a:off x="3763800" y="2339900"/>
            <a:ext cx="0" cy="16005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590" name="Google Shape;590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1" name="Google Shape;591;p99"/>
          <p:cNvSpPr txBox="1"/>
          <p:nvPr/>
        </p:nvSpPr>
        <p:spPr>
          <a:xfrm>
            <a:off x="2057400" y="1534825"/>
            <a:ext cx="70569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DS_Encuentro_31_Perceptron_Multicapa.ipynb</a:t>
            </a:r>
            <a:endParaRPr sz="2300">
              <a:solidFill>
                <a:srgbClr val="351C7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Terminología (extra) de Redes Neuronales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27" name="Google Shape;327;p75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{1315029D-EAD2-4E71-91A4-209031FBA11C}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Redes Neuronales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Terminología (extra) de Redes Neuronales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Kahoot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/>
        </p:nvSpPr>
        <p:spPr>
          <a:xfrm>
            <a:off x="819825" y="870450"/>
            <a:ext cx="72948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ubik"/>
              <a:buChar char="-"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Regularización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ubik"/>
              <a:buChar char="-"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Batch size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ubik"/>
              <a:buChar char="-"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Epochs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3000"/>
              <a:buFont typeface="Rubik"/>
              <a:buChar char="-"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CNN (Convolutional Neural Networks)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1" name="Google Shape;611;p103"/>
          <p:cNvSpPr txBox="1"/>
          <p:nvPr>
            <p:ph type="title"/>
          </p:nvPr>
        </p:nvSpPr>
        <p:spPr>
          <a:xfrm>
            <a:off x="727650" y="588225"/>
            <a:ext cx="7808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Regularización</a:t>
            </a:r>
            <a:endParaRPr/>
          </a:p>
        </p:txBody>
      </p:sp>
      <p:pic>
        <p:nvPicPr>
          <p:cNvPr id="612" name="Google Shape;61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497625"/>
            <a:ext cx="1203900" cy="1204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103"/>
          <p:cNvSpPr txBox="1"/>
          <p:nvPr/>
        </p:nvSpPr>
        <p:spPr>
          <a:xfrm>
            <a:off x="727650" y="1565525"/>
            <a:ext cx="716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</a:t>
            </a:r>
            <a:r>
              <a:rPr i="0" lang="es" sz="2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: castigar parámetros/pesos muy grandes.</a:t>
            </a:r>
            <a:endParaRPr i="0" sz="2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14" name="Google Shape;614;p103"/>
          <p:cNvCxnSpPr/>
          <p:nvPr/>
        </p:nvCxnSpPr>
        <p:spPr>
          <a:xfrm>
            <a:off x="3289200" y="2097125"/>
            <a:ext cx="41832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103"/>
          <p:cNvCxnSpPr/>
          <p:nvPr/>
        </p:nvCxnSpPr>
        <p:spPr>
          <a:xfrm>
            <a:off x="5287000" y="2097125"/>
            <a:ext cx="0" cy="2871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103"/>
          <p:cNvSpPr txBox="1"/>
          <p:nvPr/>
        </p:nvSpPr>
        <p:spPr>
          <a:xfrm>
            <a:off x="3787000" y="23290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están asociados a overfitting. </a:t>
            </a:r>
            <a:endParaRPr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2" name="Google Shape;622;p104"/>
          <p:cNvSpPr txBox="1"/>
          <p:nvPr>
            <p:ph type="title"/>
          </p:nvPr>
        </p:nvSpPr>
        <p:spPr>
          <a:xfrm>
            <a:off x="727650" y="588225"/>
            <a:ext cx="7808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Regularización</a:t>
            </a:r>
            <a:endParaRPr/>
          </a:p>
        </p:txBody>
      </p:sp>
      <p:pic>
        <p:nvPicPr>
          <p:cNvPr id="623" name="Google Shape;62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497625"/>
            <a:ext cx="1203900" cy="1204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4" name="Google Shape;624;p104"/>
          <p:cNvSpPr txBox="1"/>
          <p:nvPr/>
        </p:nvSpPr>
        <p:spPr>
          <a:xfrm>
            <a:off x="727650" y="1565525"/>
            <a:ext cx="716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</a:t>
            </a:r>
            <a:r>
              <a:rPr i="0" lang="es" sz="2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: castigar parámetros/pesos muy grandes.</a:t>
            </a:r>
            <a:endParaRPr i="0" sz="2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25" name="Google Shape;625;p104"/>
          <p:cNvCxnSpPr/>
          <p:nvPr/>
        </p:nvCxnSpPr>
        <p:spPr>
          <a:xfrm>
            <a:off x="3289200" y="2097125"/>
            <a:ext cx="41832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104"/>
          <p:cNvCxnSpPr/>
          <p:nvPr/>
        </p:nvCxnSpPr>
        <p:spPr>
          <a:xfrm>
            <a:off x="5287000" y="2097125"/>
            <a:ext cx="0" cy="2871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104"/>
          <p:cNvSpPr txBox="1"/>
          <p:nvPr/>
        </p:nvSpPr>
        <p:spPr>
          <a:xfrm>
            <a:off x="3787000" y="23290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están asociados a overfitting. </a:t>
            </a:r>
            <a:endParaRPr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8" name="Google Shape;628;p104"/>
          <p:cNvSpPr txBox="1"/>
          <p:nvPr/>
        </p:nvSpPr>
        <p:spPr>
          <a:xfrm>
            <a:off x="727650" y="3060638"/>
            <a:ext cx="716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¿Cómo?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Tres técnicas muy comunes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29" name="Google Shape;629;p10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2103" r="12103" t="0"/>
          <a:stretch/>
        </p:blipFill>
        <p:spPr>
          <a:xfrm>
            <a:off x="7854250" y="3875050"/>
            <a:ext cx="597600" cy="591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30" name="Google Shape;630;p104"/>
          <p:cNvCxnSpPr/>
          <p:nvPr/>
        </p:nvCxnSpPr>
        <p:spPr>
          <a:xfrm>
            <a:off x="1468000" y="3538225"/>
            <a:ext cx="0" cy="12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104"/>
          <p:cNvSpPr txBox="1"/>
          <p:nvPr/>
        </p:nvSpPr>
        <p:spPr>
          <a:xfrm>
            <a:off x="1468000" y="3701425"/>
            <a:ext cx="53154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Regularización L2 y L1: agregan un término a la función de costo que castiga los pesos grandes.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Dropout: 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funciona como una capa que “apaga” neuronas de la capa anterior al azar.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7" name="Google Shape;637;p105"/>
          <p:cNvSpPr txBox="1"/>
          <p:nvPr>
            <p:ph type="title"/>
          </p:nvPr>
        </p:nvSpPr>
        <p:spPr>
          <a:xfrm>
            <a:off x="727650" y="588225"/>
            <a:ext cx="7808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Regularización</a:t>
            </a:r>
            <a:endParaRPr/>
          </a:p>
        </p:txBody>
      </p:sp>
      <p:pic>
        <p:nvPicPr>
          <p:cNvPr id="638" name="Google Shape;63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497625"/>
            <a:ext cx="1203900" cy="1204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9" name="Google Shape;639;p105"/>
          <p:cNvSpPr txBox="1"/>
          <p:nvPr/>
        </p:nvSpPr>
        <p:spPr>
          <a:xfrm>
            <a:off x="727650" y="1471238"/>
            <a:ext cx="7167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¿Cómo? 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40" name="Google Shape;640;p105"/>
          <p:cNvCxnSpPr/>
          <p:nvPr/>
        </p:nvCxnSpPr>
        <p:spPr>
          <a:xfrm>
            <a:off x="1390725" y="1948825"/>
            <a:ext cx="0" cy="23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105"/>
          <p:cNvSpPr txBox="1"/>
          <p:nvPr/>
        </p:nvSpPr>
        <p:spPr>
          <a:xfrm>
            <a:off x="1468000" y="2112025"/>
            <a:ext cx="6427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Dropout: </a:t>
            </a:r>
            <a:r>
              <a:rPr lang="es" sz="2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funciona como una capa que “apaga” neuronas de la capa anterior al azar.</a:t>
            </a:r>
            <a:endParaRPr sz="2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42" name="Google Shape;642;p105"/>
          <p:cNvSpPr txBox="1"/>
          <p:nvPr/>
        </p:nvSpPr>
        <p:spPr>
          <a:xfrm>
            <a:off x="1523175" y="3133525"/>
            <a:ext cx="6372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Muy utilizado.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Al apagar neuronas, obliga a que ninguna se aprenda “de memoria” una muestra, sino que tengan que aprender entre todas.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Otra interpretación: Ensamble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8" name="Google Shape;648;p106"/>
          <p:cNvSpPr txBox="1"/>
          <p:nvPr>
            <p:ph type="title"/>
          </p:nvPr>
        </p:nvSpPr>
        <p:spPr>
          <a:xfrm>
            <a:off x="727650" y="588225"/>
            <a:ext cx="7808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 size</a:t>
            </a:r>
            <a:endParaRPr/>
          </a:p>
        </p:txBody>
      </p:sp>
      <p:pic>
        <p:nvPicPr>
          <p:cNvPr id="649" name="Google Shape;64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497625"/>
            <a:ext cx="1203900" cy="1204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0" name="Google Shape;650;p106"/>
          <p:cNvSpPr txBox="1"/>
          <p:nvPr/>
        </p:nvSpPr>
        <p:spPr>
          <a:xfrm>
            <a:off x="483250" y="1900500"/>
            <a:ext cx="73977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Observación: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En muchos casos, el proceso de hacer Forward-propagation y back-propagation puede ser computacionalmente muy costoso.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¿Por qué?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Al tener muchas instancias y muchas neuronas, hay que realizar muchas operaciones cada vez que queremos  actualizar los parámetros.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Solución: 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Separamos nuestro dataset en distintos grupos o ‘lotes’ (batch).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56" name="Google Shape;65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7" y="2095427"/>
            <a:ext cx="5010858" cy="27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07"/>
          <p:cNvSpPr txBox="1"/>
          <p:nvPr/>
        </p:nvSpPr>
        <p:spPr>
          <a:xfrm>
            <a:off x="731225" y="998000"/>
            <a:ext cx="7679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b="1"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Ventaja: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Converge mas rápido (llego antes al mínimo)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b="1" i="0" lang="es" sz="14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Desventaja:</a:t>
            </a:r>
            <a:r>
              <a:rPr i="0" lang="es" sz="14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‘camino’ (en términos de los parámetros) al máximo no es el ‘ideal’ 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8" name="Google Shape;658;p107"/>
          <p:cNvSpPr txBox="1"/>
          <p:nvPr/>
        </p:nvSpPr>
        <p:spPr>
          <a:xfrm>
            <a:off x="6258275" y="3557500"/>
            <a:ext cx="16794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Mínimo de la función de costo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9" name="Google Shape;659;p107"/>
          <p:cNvSpPr txBox="1"/>
          <p:nvPr/>
        </p:nvSpPr>
        <p:spPr>
          <a:xfrm>
            <a:off x="2768250" y="2635450"/>
            <a:ext cx="908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07"/>
          <p:cNvSpPr txBox="1"/>
          <p:nvPr/>
        </p:nvSpPr>
        <p:spPr>
          <a:xfrm>
            <a:off x="2984950" y="2168200"/>
            <a:ext cx="1903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1 instancia a la vez</a:t>
            </a:r>
            <a:endParaRPr b="1" i="0" sz="14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1" name="Google Shape;661;p107"/>
          <p:cNvSpPr txBox="1"/>
          <p:nvPr/>
        </p:nvSpPr>
        <p:spPr>
          <a:xfrm>
            <a:off x="2984950" y="2635455"/>
            <a:ext cx="228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Todas las instancias</a:t>
            </a:r>
            <a:endParaRPr b="1" i="0" sz="14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2" name="Google Shape;662;p107"/>
          <p:cNvSpPr txBox="1"/>
          <p:nvPr/>
        </p:nvSpPr>
        <p:spPr>
          <a:xfrm>
            <a:off x="899775" y="299275"/>
            <a:ext cx="7886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Batch size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63" name="Google Shape;663;p107"/>
          <p:cNvCxnSpPr/>
          <p:nvPr/>
        </p:nvCxnSpPr>
        <p:spPr>
          <a:xfrm rot="10800000">
            <a:off x="5198700" y="3770900"/>
            <a:ext cx="10044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9" name="Google Shape;669;p108"/>
          <p:cNvSpPr txBox="1"/>
          <p:nvPr>
            <p:ph type="title"/>
          </p:nvPr>
        </p:nvSpPr>
        <p:spPr>
          <a:xfrm>
            <a:off x="727650" y="588225"/>
            <a:ext cx="7808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Epochs</a:t>
            </a:r>
            <a:endParaRPr/>
          </a:p>
        </p:txBody>
      </p:sp>
      <p:pic>
        <p:nvPicPr>
          <p:cNvPr id="670" name="Google Shape;67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497625"/>
            <a:ext cx="1203900" cy="1204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1" name="Google Shape;671;p108"/>
          <p:cNvSpPr txBox="1"/>
          <p:nvPr/>
        </p:nvSpPr>
        <p:spPr>
          <a:xfrm>
            <a:off x="727650" y="1820700"/>
            <a:ext cx="61707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Definición: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el parámetro que controla la cantidad de veces que ‘pasamos’ </a:t>
            </a:r>
            <a:r>
              <a:rPr i="0" lang="es" sz="16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(hacemos Forward y Backpropagation) 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sobre todo el dataset (todas las instancias).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Observación: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Si el batch_size es menor a la cantidad total de instancias N, entonces habrá que ‘pasar’ varias veces para lograr 1 Epoch.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7" name="Google Shape;677;p109"/>
          <p:cNvSpPr txBox="1"/>
          <p:nvPr>
            <p:ph type="title"/>
          </p:nvPr>
        </p:nvSpPr>
        <p:spPr>
          <a:xfrm>
            <a:off x="727650" y="588225"/>
            <a:ext cx="7808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CNNs: Convolutional Neural Networks</a:t>
            </a:r>
            <a:endParaRPr/>
          </a:p>
        </p:txBody>
      </p:sp>
      <p:pic>
        <p:nvPicPr>
          <p:cNvPr id="678" name="Google Shape;67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00" y="497625"/>
            <a:ext cx="1203900" cy="1204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9" name="Google Shape;679;p109"/>
          <p:cNvSpPr txBox="1"/>
          <p:nvPr/>
        </p:nvSpPr>
        <p:spPr>
          <a:xfrm>
            <a:off x="308225" y="1748400"/>
            <a:ext cx="31575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Definición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: Son un tipo particular de redes neuronales.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¿Para qué sirven?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Son muy buenas para trabajar con imágenes, pero demostraron funcionar bien para diversa clases de problemas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funcionan? 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 idea principal es que las neuronas del input no ven todos los datos, solo ven partes de los datos (una región). Veremos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más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esto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encuentro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que viene.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80" name="Google Shape;680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7025" y="2303376"/>
            <a:ext cx="5227919" cy="16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11"/>
          <p:cNvPicPr preferRelativeResize="0"/>
          <p:nvPr/>
        </p:nvPicPr>
        <p:blipFill rotWithShape="1">
          <a:blip r:embed="rId3">
            <a:alphaModFix/>
          </a:blip>
          <a:srcRect b="0" l="17109" r="17109" t="0"/>
          <a:stretch/>
        </p:blipFill>
        <p:spPr>
          <a:xfrm rot="-500">
            <a:off x="3540748" y="1628252"/>
            <a:ext cx="2062500" cy="1887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6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2"/>
          <p:cNvSpPr txBox="1"/>
          <p:nvPr>
            <p:ph type="title"/>
          </p:nvPr>
        </p:nvSpPr>
        <p:spPr>
          <a:xfrm>
            <a:off x="729450" y="587675"/>
            <a:ext cx="6067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 en mi vida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Data Science en mi vida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1" name="Google Shape;701;p113"/>
          <p:cNvSpPr txBox="1"/>
          <p:nvPr/>
        </p:nvSpPr>
        <p:spPr>
          <a:xfrm>
            <a:off x="899775" y="1044225"/>
            <a:ext cx="6884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¡Preparen sus charlas relámpago!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7 minutos con 7 slides comparte con tus compañeros: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En qué problemas estás aplicando lo aprendido en Data Science y cómo lo estás haciendo. 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O bien, en qué problemas te gustaría aplicar Data Science y cómo lo harías.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¡Elige algún tema o proyecto que te interese y relaciónalo con lo aprendido!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4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“Procesamiento del lenguaje natural”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Terminar notebook de hoy y atrasados.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 el relato “Data Science en mi vida”.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7" name="Google Shape;707;p114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Neuronales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8"/>
          <p:cNvSpPr/>
          <p:nvPr/>
        </p:nvSpPr>
        <p:spPr>
          <a:xfrm>
            <a:off x="3180325" y="2355350"/>
            <a:ext cx="1713000" cy="6951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+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3" name="Google Shape;343;p78"/>
          <p:cNvSpPr/>
          <p:nvPr/>
        </p:nvSpPr>
        <p:spPr>
          <a:xfrm>
            <a:off x="2192425" y="1970550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4" name="Google Shape;344;p78"/>
          <p:cNvSpPr/>
          <p:nvPr/>
        </p:nvSpPr>
        <p:spPr>
          <a:xfrm>
            <a:off x="2192425" y="2818025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5" name="Google Shape;345;p78"/>
          <p:cNvSpPr/>
          <p:nvPr/>
        </p:nvSpPr>
        <p:spPr>
          <a:xfrm>
            <a:off x="5418525" y="2355350"/>
            <a:ext cx="1181700" cy="69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46" name="Google Shape;346;p78"/>
          <p:cNvCxnSpPr>
            <a:stCxn id="343" idx="6"/>
            <a:endCxn id="342" idx="1"/>
          </p:cNvCxnSpPr>
          <p:nvPr/>
        </p:nvCxnSpPr>
        <p:spPr>
          <a:xfrm>
            <a:off x="2838325" y="2293500"/>
            <a:ext cx="592800" cy="1635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7" name="Google Shape;347;p78"/>
          <p:cNvCxnSpPr>
            <a:stCxn id="344" idx="6"/>
            <a:endCxn id="342" idx="3"/>
          </p:cNvCxnSpPr>
          <p:nvPr/>
        </p:nvCxnSpPr>
        <p:spPr>
          <a:xfrm flipH="1" rot="10800000">
            <a:off x="2838325" y="2948675"/>
            <a:ext cx="592800" cy="1923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8" name="Google Shape;348;p78"/>
          <p:cNvCxnSpPr>
            <a:stCxn id="342" idx="6"/>
            <a:endCxn id="345" idx="1"/>
          </p:cNvCxnSpPr>
          <p:nvPr/>
        </p:nvCxnSpPr>
        <p:spPr>
          <a:xfrm>
            <a:off x="4893325" y="2702900"/>
            <a:ext cx="5253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9" name="Google Shape;349;p78"/>
          <p:cNvCxnSpPr>
            <a:stCxn id="345" idx="3"/>
          </p:cNvCxnSpPr>
          <p:nvPr/>
        </p:nvCxnSpPr>
        <p:spPr>
          <a:xfrm>
            <a:off x="6600225" y="2702900"/>
            <a:ext cx="888000" cy="66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0" name="Google Shape;350;p78"/>
          <p:cNvSpPr txBox="1"/>
          <p:nvPr/>
        </p:nvSpPr>
        <p:spPr>
          <a:xfrm>
            <a:off x="1355725" y="2099447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1" name="Google Shape;351;p78"/>
          <p:cNvSpPr txBox="1"/>
          <p:nvPr/>
        </p:nvSpPr>
        <p:spPr>
          <a:xfrm>
            <a:off x="1355725" y="294147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52" name="Google Shape;352;p78"/>
          <p:cNvCxnSpPr>
            <a:stCxn id="350" idx="3"/>
            <a:endCxn id="343" idx="2"/>
          </p:cNvCxnSpPr>
          <p:nvPr/>
        </p:nvCxnSpPr>
        <p:spPr>
          <a:xfrm flipH="1" rot="10800000">
            <a:off x="1710025" y="2293547"/>
            <a:ext cx="482400" cy="5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3" name="Google Shape;353;p78"/>
          <p:cNvCxnSpPr>
            <a:stCxn id="351" idx="3"/>
            <a:endCxn id="344" idx="2"/>
          </p:cNvCxnSpPr>
          <p:nvPr/>
        </p:nvCxnSpPr>
        <p:spPr>
          <a:xfrm>
            <a:off x="1666525" y="3140975"/>
            <a:ext cx="525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4" name="Google Shape;354;p78"/>
          <p:cNvSpPr/>
          <p:nvPr/>
        </p:nvSpPr>
        <p:spPr>
          <a:xfrm rot="-5400000">
            <a:off x="14285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8"/>
          <p:cNvSpPr/>
          <p:nvPr/>
        </p:nvSpPr>
        <p:spPr>
          <a:xfrm rot="-5400000">
            <a:off x="24351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78"/>
          <p:cNvSpPr/>
          <p:nvPr/>
        </p:nvSpPr>
        <p:spPr>
          <a:xfrm rot="-5400000">
            <a:off x="3903721" y="2945725"/>
            <a:ext cx="160500" cy="165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78"/>
          <p:cNvSpPr/>
          <p:nvPr/>
        </p:nvSpPr>
        <p:spPr>
          <a:xfrm rot="-5400000">
            <a:off x="7509975" y="3407725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8"/>
          <p:cNvSpPr txBox="1"/>
          <p:nvPr/>
        </p:nvSpPr>
        <p:spPr>
          <a:xfrm>
            <a:off x="1052300" y="3897875"/>
            <a:ext cx="944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Entradas: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Features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+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78"/>
          <p:cNvSpPr txBox="1"/>
          <p:nvPr/>
        </p:nvSpPr>
        <p:spPr>
          <a:xfrm>
            <a:off x="7047375" y="3897875"/>
            <a:ext cx="1181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Salida: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entre 0 y 1, probabilidad del evento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0" name="Google Shape;360;p78"/>
          <p:cNvSpPr txBox="1"/>
          <p:nvPr/>
        </p:nvSpPr>
        <p:spPr>
          <a:xfrm>
            <a:off x="1903123" y="3897875"/>
            <a:ext cx="1279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Pesos: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 que buscamos en el entrenamiento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1" name="Google Shape;361;p78"/>
          <p:cNvSpPr txBox="1"/>
          <p:nvPr/>
        </p:nvSpPr>
        <p:spPr>
          <a:xfrm>
            <a:off x="3210975" y="3897875"/>
            <a:ext cx="1601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Unión sumadora: 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combina los features con los pesos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62" name="Google Shape;36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700" y="2503574"/>
            <a:ext cx="291047" cy="4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78"/>
          <p:cNvSpPr/>
          <p:nvPr/>
        </p:nvSpPr>
        <p:spPr>
          <a:xfrm rot="-5400000">
            <a:off x="5884921" y="2945725"/>
            <a:ext cx="160500" cy="165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8"/>
          <p:cNvSpPr txBox="1"/>
          <p:nvPr/>
        </p:nvSpPr>
        <p:spPr>
          <a:xfrm>
            <a:off x="5192175" y="3897875"/>
            <a:ext cx="16014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Activación: 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no está, ¡es una función lineal!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5" name="Google Shape;365;p7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6" name="Google Shape;366;p78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3" name="Google Shape;373;p79"/>
          <p:cNvSpPr/>
          <p:nvPr/>
        </p:nvSpPr>
        <p:spPr>
          <a:xfrm>
            <a:off x="2222400" y="2741175"/>
            <a:ext cx="1602300" cy="15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9"/>
          <p:cNvSpPr txBox="1"/>
          <p:nvPr/>
        </p:nvSpPr>
        <p:spPr>
          <a:xfrm>
            <a:off x="2215700" y="3336800"/>
            <a:ext cx="1042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5" name="Google Shape;375;p79"/>
          <p:cNvSpPr txBox="1"/>
          <p:nvPr/>
        </p:nvSpPr>
        <p:spPr>
          <a:xfrm>
            <a:off x="3179902" y="3270125"/>
            <a:ext cx="688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79"/>
          <p:cNvCxnSpPr/>
          <p:nvPr/>
        </p:nvCxnSpPr>
        <p:spPr>
          <a:xfrm>
            <a:off x="3218048" y="2763635"/>
            <a:ext cx="0" cy="149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79"/>
          <p:cNvSpPr txBox="1"/>
          <p:nvPr/>
        </p:nvSpPr>
        <p:spPr>
          <a:xfrm>
            <a:off x="1165425" y="2741172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8" name="Google Shape;378;p79"/>
          <p:cNvSpPr txBox="1"/>
          <p:nvPr/>
        </p:nvSpPr>
        <p:spPr>
          <a:xfrm>
            <a:off x="1187175" y="386102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79" name="Google Shape;379;p79"/>
          <p:cNvCxnSpPr>
            <a:stCxn id="377" idx="3"/>
          </p:cNvCxnSpPr>
          <p:nvPr/>
        </p:nvCxnSpPr>
        <p:spPr>
          <a:xfrm>
            <a:off x="1519725" y="2940672"/>
            <a:ext cx="7695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0" name="Google Shape;380;p79"/>
          <p:cNvCxnSpPr>
            <a:stCxn id="378" idx="3"/>
          </p:cNvCxnSpPr>
          <p:nvPr/>
        </p:nvCxnSpPr>
        <p:spPr>
          <a:xfrm flipH="1" rot="10800000">
            <a:off x="1497975" y="3862525"/>
            <a:ext cx="7989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1" name="Google Shape;381;p79"/>
          <p:cNvCxnSpPr>
            <a:stCxn id="373" idx="6"/>
          </p:cNvCxnSpPr>
          <p:nvPr/>
        </p:nvCxnSpPr>
        <p:spPr>
          <a:xfrm>
            <a:off x="3824700" y="3512175"/>
            <a:ext cx="40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2" name="Google Shape;382;p79"/>
          <p:cNvSpPr txBox="1"/>
          <p:nvPr/>
        </p:nvSpPr>
        <p:spPr>
          <a:xfrm>
            <a:off x="1701625" y="2757450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3" name="Google Shape;383;p79"/>
          <p:cNvSpPr txBox="1"/>
          <p:nvPr/>
        </p:nvSpPr>
        <p:spPr>
          <a:xfrm>
            <a:off x="1579325" y="3610575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4" name="Google Shape;384;p79"/>
          <p:cNvSpPr txBox="1"/>
          <p:nvPr/>
        </p:nvSpPr>
        <p:spPr>
          <a:xfrm>
            <a:off x="899775" y="1975125"/>
            <a:ext cx="2864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Otra </a:t>
            </a: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epresentación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4977950" y="2811600"/>
            <a:ext cx="38631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r>
              <a:rPr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Sin la activación, es una función lineal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introducir algo que </a:t>
            </a:r>
            <a:r>
              <a:rPr i="1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sature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la entrada en 0 o en 1 dependiendo del resultado de la unión sumadora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86" name="Google Shape;38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875" y="3235613"/>
            <a:ext cx="324056" cy="5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79"/>
          <p:cNvCxnSpPr>
            <a:stCxn id="375" idx="0"/>
          </p:cNvCxnSpPr>
          <p:nvPr/>
        </p:nvCxnSpPr>
        <p:spPr>
          <a:xfrm rot="-5400000">
            <a:off x="4122652" y="2414825"/>
            <a:ext cx="256800" cy="1453800"/>
          </a:xfrm>
          <a:prstGeom prst="curvedConnector2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0"/>
          <p:cNvSpPr txBox="1"/>
          <p:nvPr>
            <p:ph type="title"/>
          </p:nvPr>
        </p:nvSpPr>
        <p:spPr>
          <a:xfrm>
            <a:off x="727650" y="596025"/>
            <a:ext cx="78087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/ Sigmoide</a:t>
            </a:r>
            <a:endParaRPr/>
          </a:p>
        </p:txBody>
      </p:sp>
      <p:pic>
        <p:nvPicPr>
          <p:cNvPr id="393" name="Google Shape;39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25" y="1626350"/>
            <a:ext cx="204425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00" y="2624675"/>
            <a:ext cx="1730119" cy="3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80"/>
          <p:cNvCxnSpPr/>
          <p:nvPr/>
        </p:nvCxnSpPr>
        <p:spPr>
          <a:xfrm>
            <a:off x="942550" y="2399688"/>
            <a:ext cx="7800" cy="7707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396" name="Google Shape;396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6976" y="1493000"/>
            <a:ext cx="4248450" cy="28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300" y="3353925"/>
            <a:ext cx="2860675" cy="6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3" name="Google Shape;403;p81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4" name="Google Shape;40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625" y="2377200"/>
            <a:ext cx="4169700" cy="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4825" y="2876550"/>
            <a:ext cx="3208302" cy="21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81"/>
          <p:cNvSpPr txBox="1"/>
          <p:nvPr/>
        </p:nvSpPr>
        <p:spPr>
          <a:xfrm>
            <a:off x="5467775" y="2394150"/>
            <a:ext cx="2821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7" name="Google Shape;407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3625" y="2879013"/>
            <a:ext cx="3200400" cy="21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81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